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35"/>
  </p:normalViewPr>
  <p:slideViewPr>
    <p:cSldViewPr snapToGrid="0">
      <p:cViewPr varScale="1">
        <p:scale>
          <a:sx n="118" d="100"/>
          <a:sy n="118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798D6-EC62-B258-BC99-C7B0E43BF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209962-BEC0-646A-E872-5E277A6A2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D3985-3A9F-3003-07CE-C0011DA5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3EC22-7653-74E1-6A45-45724CF6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2C9C6-4706-F7CD-9083-CD23F88D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59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324F-D10F-6F0E-A0BD-7A9F4CA7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94AE5E-EFDB-2C4C-2594-FBA0635CF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B1C988-BC82-F09F-8228-3147F71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201D2D-5675-902E-FB0E-56BF0888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D3272-2BA3-3B01-DBE2-D5ADC8F6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60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4F7069E-23F7-E9F0-D39F-28089C9C2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05E6A5-B6AA-6696-0D1C-46A44D27A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151A8-B85C-A8A6-5E18-2EB44CD8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77478-FF00-8381-138A-56F02C6E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94F7BD-260E-61E4-0A3F-E82371B4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49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5CD7D-318C-7BC0-A593-2400AE0E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DACD0-CE95-D3B8-1441-5E702DCA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4323F1-5C73-674B-6655-91285387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0518F-C277-CF50-E454-CD32BAFF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63058B-8F81-0312-5BC6-BBF759E9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1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D6BC5-9507-012D-0754-2BB1D966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54E496-399C-EB9C-747D-65D50D91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5E57D8-27D1-0A8B-97F5-01C58445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ACC45E-60AC-CE14-BD6C-D15EF6BE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865704-4A3F-5CE8-A48E-425C5790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81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F49DC-E5A7-3C65-E4C2-A0DDF74C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CADEE-B46C-DF2F-ED32-556EC6035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0C1936-BCA6-422F-8583-FCDDCE175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96F44-7C7C-EA3E-80D5-8158C4C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F4C1BC-EE9B-D291-F74C-324C7546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D49C6E-6E57-5E92-63F0-94434BE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600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683CA-A748-5A75-B044-CDC3DEE5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96F402-A730-E73D-3138-0950E6926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FB7779-9DF6-F199-A75D-66FE8B6D0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EDA9ED-E8BA-BAAC-06F5-2C3E1EB12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DC7CA5-1748-7435-0F88-F007C9628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D54602-7D10-EB01-F23F-DD3ADC50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74244A-C5BF-F63E-1277-101D9CF6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8DF0D9-4EDE-C765-69CE-2059F9AA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98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6809D-9D4E-10A5-E76D-5D904716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BB5138-92E4-1568-832A-8C18087B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B6165A-A735-5468-7A19-99245874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0A4CE4-1C24-8AEB-60AB-CE74FF05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5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8E8316-237F-F604-C973-4273ACD8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6D0CC0-5052-4423-EFEA-057DCE82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369D33-4C0F-357C-E800-CF60F39D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35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3C25F-D92C-0774-1474-9B2DCD30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C3231-B443-4962-A938-201D5AD9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9446CC-36B4-B351-C4E5-815E003F1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6D852F-8D41-0A54-9DF3-32216677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1CA0AB-4D97-1668-B06C-A02969CE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5EF3CA-3772-7E9C-0E0E-8F7675B2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56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B771E-FFD6-5CB0-6A27-F58D2DF9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4B7610-C3B9-6B85-CFED-FA59171C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05A378-A373-5F42-CFA8-FF3AA146E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BC0627-318C-C521-BBE4-5D6B7733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33CD0A-D91E-EB67-22A4-80DFE6C6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547012-5AAE-174F-EE8B-AD88144E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80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25CC67-8943-AD9C-BF2B-83C289E9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C6CDBC-6592-DE98-EDB7-062130F32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971EBE-F734-1388-C025-2BC9FBD73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C28462-B376-D347-A3DE-F50D1F422FD0}" type="datetimeFigureOut">
              <a:rPr lang="de-DE" smtClean="0"/>
              <a:t>30.05.25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8F1A1-67AB-817A-79EA-94CB776C7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46185-61F6-61CC-A049-78EED6155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09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Clipart, Grafiken, Text, Grafikdesign enthält.&#10;&#10;KI-generierte Inhalte können fehlerhaft sein.">
            <a:extLst>
              <a:ext uri="{FF2B5EF4-FFF2-40B4-BE49-F238E27FC236}">
                <a16:creationId xmlns:a16="http://schemas.microsoft.com/office/drawing/2014/main" id="{3669E98F-18A7-3930-280D-46D02153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66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582BED-D8D0-095E-200A-FF6C5D185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1457" y="5575283"/>
            <a:ext cx="270749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05.06.2025</a:t>
            </a:r>
          </a:p>
          <a:p>
            <a:r>
              <a:rPr lang="de-DE" dirty="0">
                <a:solidFill>
                  <a:srgbClr val="FFFFFF"/>
                </a:solidFill>
              </a:rPr>
              <a:t>Jonas Wolber</a:t>
            </a:r>
          </a:p>
        </p:txBody>
      </p:sp>
    </p:spTree>
    <p:extLst>
      <p:ext uri="{BB962C8B-B14F-4D97-AF65-F5344CB8AC3E}">
        <p14:creationId xmlns:p14="http://schemas.microsoft.com/office/powerpoint/2010/main" val="153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2E1BA-59CF-152C-8B39-5632F044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506200" cy="732859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Retrieval </a:t>
            </a:r>
            <a:r>
              <a:rPr lang="de-DE" dirty="0" err="1"/>
              <a:t>Augmented</a:t>
            </a:r>
            <a:r>
              <a:rPr lang="de-DE" dirty="0"/>
              <a:t> Generation (RAG)?</a:t>
            </a:r>
          </a:p>
        </p:txBody>
      </p:sp>
      <p:pic>
        <p:nvPicPr>
          <p:cNvPr id="5" name="Inhaltsplatzhalter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548F6C9-B792-DBB9-5BB4-B57C5364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115"/>
            <a:ext cx="10468946" cy="6106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D388B2-9282-9479-82AD-EC71687983E8}"/>
              </a:ext>
            </a:extLst>
          </p:cNvPr>
          <p:cNvSpPr txBox="1"/>
          <p:nvPr/>
        </p:nvSpPr>
        <p:spPr>
          <a:xfrm>
            <a:off x="10625264" y="6193414"/>
            <a:ext cx="156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Image </a:t>
            </a:r>
            <a:r>
              <a:rPr lang="de-DE" sz="900" dirty="0" err="1"/>
              <a:t>taken</a:t>
            </a:r>
            <a:r>
              <a:rPr lang="de-DE" sz="900" dirty="0"/>
              <a:t> </a:t>
            </a:r>
            <a:r>
              <a:rPr lang="de-DE" sz="900" dirty="0" err="1"/>
              <a:t>from</a:t>
            </a:r>
            <a:r>
              <a:rPr lang="de-DE" sz="900" dirty="0"/>
              <a:t>: </a:t>
            </a:r>
            <a:r>
              <a:rPr lang="de-DE" sz="900" dirty="0" err="1"/>
              <a:t>fusionchat.ai</a:t>
            </a:r>
            <a:r>
              <a:rPr lang="de-DE" sz="900" dirty="0"/>
              <a:t>/</a:t>
            </a:r>
            <a:r>
              <a:rPr lang="de-DE" sz="900" dirty="0" err="1"/>
              <a:t>news</a:t>
            </a:r>
            <a:r>
              <a:rPr lang="de-DE" sz="900" dirty="0"/>
              <a:t>/10-ways-rag-enhances-ai-systems</a:t>
            </a:r>
          </a:p>
        </p:txBody>
      </p:sp>
    </p:spTree>
    <p:extLst>
      <p:ext uri="{BB962C8B-B14F-4D97-AF65-F5344CB8AC3E}">
        <p14:creationId xmlns:p14="http://schemas.microsoft.com/office/powerpoint/2010/main" val="203049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51ED4-D417-87C9-DBB2-9F0E32F9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45"/>
            <a:ext cx="10515600" cy="786074"/>
          </a:xfrm>
        </p:spPr>
        <p:txBody>
          <a:bodyPr/>
          <a:lstStyle/>
          <a:p>
            <a:r>
              <a:rPr lang="de-DE" dirty="0"/>
              <a:t>Word </a:t>
            </a:r>
            <a:r>
              <a:rPr lang="de-DE" dirty="0" err="1"/>
              <a:t>embeddings</a:t>
            </a:r>
            <a:r>
              <a:rPr lang="de-DE" dirty="0"/>
              <a:t> and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8434-4F70-B2BB-2ABF-59ADB33AB053}"/>
              </a:ext>
            </a:extLst>
          </p:cNvPr>
          <p:cNvSpPr txBox="1"/>
          <p:nvPr/>
        </p:nvSpPr>
        <p:spPr>
          <a:xfrm>
            <a:off x="0" y="1146505"/>
            <a:ext cx="446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Text</a:t>
            </a:r>
          </a:p>
          <a:p>
            <a:r>
              <a:rPr lang="de-DE" dirty="0"/>
              <a:t>"Center </a:t>
            </a:r>
            <a:r>
              <a:rPr lang="de-DE" dirty="0" err="1"/>
              <a:t>for</a:t>
            </a:r>
            <a:r>
              <a:rPr lang="de-DE" dirty="0"/>
              <a:t> Computational Life Sciences"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D4E2DD-6AA9-30EC-1A66-FCC79DFB07E0}"/>
              </a:ext>
            </a:extLst>
          </p:cNvPr>
          <p:cNvSpPr txBox="1"/>
          <p:nvPr/>
        </p:nvSpPr>
        <p:spPr>
          <a:xfrm>
            <a:off x="0" y="269524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Tokens</a:t>
            </a:r>
          </a:p>
          <a:p>
            <a:r>
              <a:rPr lang="de-DE" dirty="0"/>
              <a:t>“Cen“,  “</a:t>
            </a:r>
            <a:r>
              <a:rPr lang="de-DE" dirty="0" err="1"/>
              <a:t>ter</a:t>
            </a:r>
            <a:r>
              <a:rPr lang="de-DE" dirty="0"/>
              <a:t>“,  “</a:t>
            </a:r>
            <a:r>
              <a:rPr lang="de-DE" dirty="0" err="1"/>
              <a:t>for</a:t>
            </a:r>
            <a:r>
              <a:rPr lang="de-DE" dirty="0"/>
              <a:t>“,  “</a:t>
            </a:r>
            <a:r>
              <a:rPr lang="de-DE" dirty="0" err="1"/>
              <a:t>Compu</a:t>
            </a:r>
            <a:r>
              <a:rPr lang="de-DE" dirty="0"/>
              <a:t>“,  “</a:t>
            </a:r>
            <a:r>
              <a:rPr lang="de-DE" dirty="0" err="1"/>
              <a:t>tational</a:t>
            </a:r>
            <a:r>
              <a:rPr lang="de-DE" dirty="0"/>
              <a:t>“,  “Life“,  “</a:t>
            </a:r>
            <a:r>
              <a:rPr lang="de-DE" dirty="0" err="1"/>
              <a:t>Scien</a:t>
            </a:r>
            <a:r>
              <a:rPr lang="de-DE" dirty="0"/>
              <a:t>“,  “</a:t>
            </a:r>
            <a:r>
              <a:rPr lang="de-DE" dirty="0" err="1"/>
              <a:t>ces</a:t>
            </a:r>
            <a:r>
              <a:rPr lang="de-DE" dirty="0"/>
              <a:t>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E589E9-BD4D-482C-3617-1DFA723A03EC}"/>
              </a:ext>
            </a:extLst>
          </p:cNvPr>
          <p:cNvSpPr txBox="1"/>
          <p:nvPr/>
        </p:nvSpPr>
        <p:spPr>
          <a:xfrm>
            <a:off x="0" y="4243981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Embeddings</a:t>
            </a:r>
            <a:endParaRPr lang="de-DE" b="1" dirty="0"/>
          </a:p>
          <a:p>
            <a:r>
              <a:rPr lang="de-DE" dirty="0"/>
              <a:t>[0.016539961, -0.025933826, 0.048515484, 0.03760145, -0.04732014, -0.002327353, …]</a:t>
            </a:r>
          </a:p>
        </p:txBody>
      </p:sp>
      <p:pic>
        <p:nvPicPr>
          <p:cNvPr id="11" name="Grafik 10" descr="Ein Bild, das Reihe, Diagramm, parallel, Text enthält.&#10;&#10;KI-generierte Inhalte können fehlerhaft sein.">
            <a:extLst>
              <a:ext uri="{FF2B5EF4-FFF2-40B4-BE49-F238E27FC236}">
                <a16:creationId xmlns:a16="http://schemas.microsoft.com/office/drawing/2014/main" id="{D8030847-1749-3156-3E99-CAED2D0C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371600"/>
            <a:ext cx="7315200" cy="5486400"/>
          </a:xfrm>
          <a:prstGeom prst="rect">
            <a:avLst/>
          </a:prstGeom>
        </p:spPr>
      </p:pic>
      <p:pic>
        <p:nvPicPr>
          <p:cNvPr id="15" name="Grafik 14" descr="Ein Bild, das Säugetier, draußen, Landtier, Wildleben enthält.&#10;&#10;KI-generierte Inhalte können fehlerhaft sein.">
            <a:extLst>
              <a:ext uri="{FF2B5EF4-FFF2-40B4-BE49-F238E27FC236}">
                <a16:creationId xmlns:a16="http://schemas.microsoft.com/office/drawing/2014/main" id="{8851B103-7282-8039-63A7-A9B4BEFC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527" y="1858437"/>
            <a:ext cx="2018473" cy="1325564"/>
          </a:xfrm>
          <a:prstGeom prst="rect">
            <a:avLst/>
          </a:prstGeom>
        </p:spPr>
      </p:pic>
      <p:pic>
        <p:nvPicPr>
          <p:cNvPr id="17" name="Grafik 16" descr="Ein Bild, das Katze, Säugetier, Hauskatze, Kleine bis mittelgroße Katzen enthält.&#10;&#10;KI-generierte Inhalte können fehlerhaft sein.">
            <a:extLst>
              <a:ext uri="{FF2B5EF4-FFF2-40B4-BE49-F238E27FC236}">
                <a16:creationId xmlns:a16="http://schemas.microsoft.com/office/drawing/2014/main" id="{D8B4C5F9-66AD-06EA-9CAF-A8408C40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4758511"/>
            <a:ext cx="914400" cy="1371600"/>
          </a:xfrm>
          <a:prstGeom prst="rect">
            <a:avLst/>
          </a:prstGeom>
        </p:spPr>
      </p:pic>
      <p:pic>
        <p:nvPicPr>
          <p:cNvPr id="19" name="Grafik 18" descr="Ein Bild, das Vogel, Wasservögel, Gelände, draußen enthält.&#10;&#10;KI-generierte Inhalte können fehlerhaft sein.">
            <a:extLst>
              <a:ext uri="{FF2B5EF4-FFF2-40B4-BE49-F238E27FC236}">
                <a16:creationId xmlns:a16="http://schemas.microsoft.com/office/drawing/2014/main" id="{30BA690D-3883-B8BB-5AAC-5308CC476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4335200"/>
            <a:ext cx="1828801" cy="1371601"/>
          </a:xfrm>
          <a:prstGeom prst="rect">
            <a:avLst/>
          </a:prstGeom>
        </p:spPr>
      </p:pic>
      <p:pic>
        <p:nvPicPr>
          <p:cNvPr id="21" name="Grafik 20" descr="Ein Bild, das Säugetier, Aquatische Säugetiere, Meeressäuger, Wasser enthält.&#10;&#10;KI-generierte Inhalte können fehlerhaft sein.">
            <a:extLst>
              <a:ext uri="{FF2B5EF4-FFF2-40B4-BE49-F238E27FC236}">
                <a16:creationId xmlns:a16="http://schemas.microsoft.com/office/drawing/2014/main" id="{94736911-AF44-1CDC-65E0-2E1DC8031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214" y="2444750"/>
            <a:ext cx="2247900" cy="901700"/>
          </a:xfrm>
          <a:prstGeom prst="rect">
            <a:avLst/>
          </a:prstGeom>
        </p:spPr>
      </p:pic>
      <p:sp>
        <p:nvSpPr>
          <p:cNvPr id="22" name="Pfeil nach unten 21">
            <a:extLst>
              <a:ext uri="{FF2B5EF4-FFF2-40B4-BE49-F238E27FC236}">
                <a16:creationId xmlns:a16="http://schemas.microsoft.com/office/drawing/2014/main" id="{64BC6763-6242-918C-DA68-899F3A166ACC}"/>
              </a:ext>
            </a:extLst>
          </p:cNvPr>
          <p:cNvSpPr/>
          <p:nvPr/>
        </p:nvSpPr>
        <p:spPr>
          <a:xfrm>
            <a:off x="1580972" y="1858437"/>
            <a:ext cx="273465" cy="755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id="{9FD5C585-315E-1F90-7BA6-BBEB109B45C8}"/>
              </a:ext>
            </a:extLst>
          </p:cNvPr>
          <p:cNvSpPr/>
          <p:nvPr/>
        </p:nvSpPr>
        <p:spPr>
          <a:xfrm>
            <a:off x="1555334" y="3699798"/>
            <a:ext cx="273465" cy="755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552D24-53FE-69BC-DFF7-3AC8E66EF6EE}"/>
              </a:ext>
            </a:extLst>
          </p:cNvPr>
          <p:cNvSpPr txBox="1"/>
          <p:nvPr/>
        </p:nvSpPr>
        <p:spPr>
          <a:xfrm>
            <a:off x="1828799" y="2018761"/>
            <a:ext cx="169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Tokenization</a:t>
            </a:r>
            <a:endParaRPr lang="de-DE" b="1" dirty="0"/>
          </a:p>
          <a:p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0C07593-3E53-A6C3-9577-9935044CFAFB}"/>
              </a:ext>
            </a:extLst>
          </p:cNvPr>
          <p:cNvSpPr txBox="1"/>
          <p:nvPr/>
        </p:nvSpPr>
        <p:spPr>
          <a:xfrm>
            <a:off x="1828798" y="3809048"/>
            <a:ext cx="169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Embedding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284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59E53-9168-6A0E-0F2A-3BBA3596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41"/>
            <a:ext cx="10515600" cy="1325563"/>
          </a:xfrm>
        </p:spPr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C71ACA-0453-DC1E-9D12-3B953FA42799}"/>
              </a:ext>
            </a:extLst>
          </p:cNvPr>
          <p:cNvSpPr txBox="1"/>
          <p:nvPr/>
        </p:nvSpPr>
        <p:spPr>
          <a:xfrm>
            <a:off x="0" y="1096085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Question </a:t>
            </a:r>
            <a:r>
              <a:rPr lang="de-DE" u="sng" dirty="0" err="1"/>
              <a:t>Answering</a:t>
            </a:r>
            <a:endParaRPr lang="de-DE" u="sng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4FD521-3CFE-1A1E-DE2F-2AAF0F102559}"/>
              </a:ext>
            </a:extLst>
          </p:cNvPr>
          <p:cNvSpPr txBox="1"/>
          <p:nvPr/>
        </p:nvSpPr>
        <p:spPr>
          <a:xfrm>
            <a:off x="4396897" y="1047731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/>
              <a:t>Document</a:t>
            </a:r>
            <a:r>
              <a:rPr lang="de-DE" u="sng" dirty="0"/>
              <a:t> </a:t>
            </a:r>
            <a:r>
              <a:rPr lang="de-DE" u="sng" dirty="0" err="1"/>
              <a:t>Summarization</a:t>
            </a:r>
            <a:endParaRPr lang="de-DE" u="sng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3F14B8-3ECB-F5A9-CBE7-91AB3E47A712}"/>
              </a:ext>
            </a:extLst>
          </p:cNvPr>
          <p:cNvSpPr txBox="1"/>
          <p:nvPr/>
        </p:nvSpPr>
        <p:spPr>
          <a:xfrm>
            <a:off x="-1" y="3751258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Enterprise Knowledge Management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52A67E-3F49-6059-B5F3-DEEFC0A68957}"/>
              </a:ext>
            </a:extLst>
          </p:cNvPr>
          <p:cNvSpPr txBox="1"/>
          <p:nvPr/>
        </p:nvSpPr>
        <p:spPr>
          <a:xfrm>
            <a:off x="8844570" y="3705091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Scientific Research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4750EB-65F1-41C8-2E81-C65A2DCC3AE6}"/>
              </a:ext>
            </a:extLst>
          </p:cNvPr>
          <p:cNvSpPr txBox="1"/>
          <p:nvPr/>
        </p:nvSpPr>
        <p:spPr>
          <a:xfrm>
            <a:off x="8793794" y="1046629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Coding Assistants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CFF7B-01BE-AB85-EE3C-A6EE2C62B322}"/>
              </a:ext>
            </a:extLst>
          </p:cNvPr>
          <p:cNvSpPr txBox="1"/>
          <p:nvPr/>
        </p:nvSpPr>
        <p:spPr>
          <a:xfrm>
            <a:off x="4654985" y="3705091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Patient </a:t>
            </a:r>
            <a:r>
              <a:rPr lang="de-DE" u="sng" dirty="0" err="1"/>
              <a:t>Diagnostics</a:t>
            </a:r>
            <a:endParaRPr lang="de-DE" u="sng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7B293C8-7713-D9F3-FA97-1F0E16FF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9" y="1465417"/>
            <a:ext cx="2160000" cy="216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09C26A-DD14-4ADD-EC46-DA29472C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79" y="1465417"/>
            <a:ext cx="2160000" cy="216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8655CE-A5CB-8545-C80D-86D47B3C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0590"/>
            <a:ext cx="2160000" cy="216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7F0F2DF-26A6-82A8-D283-C49BB9B8D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570" y="1415961"/>
            <a:ext cx="2160000" cy="21600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1FF3ABF-98D3-56F1-4C50-12283341C749}"/>
              </a:ext>
            </a:extLst>
          </p:cNvPr>
          <p:cNvSpPr txBox="1"/>
          <p:nvPr/>
        </p:nvSpPr>
        <p:spPr>
          <a:xfrm>
            <a:off x="8407399" y="6642556"/>
            <a:ext cx="52947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Icons </a:t>
            </a:r>
            <a:r>
              <a:rPr lang="de-DE" sz="800" dirty="0" err="1"/>
              <a:t>made</a:t>
            </a:r>
            <a:r>
              <a:rPr lang="de-DE" sz="800" dirty="0"/>
              <a:t> </a:t>
            </a:r>
            <a:r>
              <a:rPr lang="de-DE" sz="800" dirty="0" err="1"/>
              <a:t>by</a:t>
            </a:r>
            <a:r>
              <a:rPr lang="de-DE" sz="800" dirty="0"/>
              <a:t> </a:t>
            </a:r>
            <a:r>
              <a:rPr lang="de-DE" sz="800" dirty="0" err="1"/>
              <a:t>Freepik</a:t>
            </a:r>
            <a:r>
              <a:rPr lang="de-DE" sz="800" dirty="0"/>
              <a:t>, </a:t>
            </a:r>
            <a:r>
              <a:rPr lang="de-DE" sz="800" dirty="0" err="1"/>
              <a:t>Juicyfish</a:t>
            </a:r>
            <a:r>
              <a:rPr lang="de-DE" sz="800" dirty="0"/>
              <a:t>, </a:t>
            </a:r>
            <a:r>
              <a:rPr lang="de-DE" sz="800" dirty="0" err="1"/>
              <a:t>Dewi</a:t>
            </a:r>
            <a:r>
              <a:rPr lang="de-DE" sz="800" dirty="0"/>
              <a:t> Sari, </a:t>
            </a:r>
            <a:r>
              <a:rPr lang="de-DE" sz="800" dirty="0" err="1"/>
              <a:t>Vectorsmarket</a:t>
            </a:r>
            <a:r>
              <a:rPr lang="de-DE" sz="800" dirty="0"/>
              <a:t> </a:t>
            </a:r>
            <a:r>
              <a:rPr lang="de-DE" sz="800" dirty="0" err="1"/>
              <a:t>from</a:t>
            </a:r>
            <a:r>
              <a:rPr lang="de-DE" sz="800" dirty="0"/>
              <a:t> </a:t>
            </a:r>
            <a:r>
              <a:rPr lang="de-DE" sz="800" dirty="0">
                <a:hlinkClick r:id="rId6"/>
              </a:rPr>
              <a:t>www.flaticon.com</a:t>
            </a:r>
            <a:endParaRPr lang="de-DE" sz="8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DD66056-E525-4B8B-0B5B-5DFADA20A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911" y="4122866"/>
            <a:ext cx="2160000" cy="216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DF248C2-5B06-96CF-2031-9B2F72FD3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884" y="412059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A360D-062C-DC2C-2302-AFDA6180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 </a:t>
            </a:r>
            <a:r>
              <a:rPr lang="de-DE" dirty="0" err="1"/>
              <a:t>for</a:t>
            </a:r>
            <a:r>
              <a:rPr lang="de-DE" dirty="0"/>
              <a:t> LLMs, RAG and </a:t>
            </a:r>
            <a:r>
              <a:rPr lang="de-DE" dirty="0" err="1"/>
              <a:t>Agentic</a:t>
            </a:r>
            <a:r>
              <a:rPr lang="de-DE" dirty="0"/>
              <a:t> AI</a:t>
            </a:r>
          </a:p>
        </p:txBody>
      </p:sp>
      <p:pic>
        <p:nvPicPr>
          <p:cNvPr id="9" name="Inhaltsplatzhalter 8" descr="Ein Bild, das Diagramm, Rechteck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8A06E66C-A8C2-37F6-71F3-809091C73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169" y="1775876"/>
            <a:ext cx="7252230" cy="4351338"/>
          </a:xfrm>
        </p:spPr>
      </p:pic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C0B04B5-0BF6-8450-E69D-F34C30CE2F82}"/>
              </a:ext>
            </a:extLst>
          </p:cNvPr>
          <p:cNvSpPr/>
          <p:nvPr/>
        </p:nvSpPr>
        <p:spPr>
          <a:xfrm>
            <a:off x="3573770" y="5564941"/>
            <a:ext cx="522514" cy="38100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91EF2BF-30DD-56AF-13C8-8A533257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9" y="1775876"/>
            <a:ext cx="1676508" cy="7877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DD73C58-B139-B2AF-4DE0-43F14ACD6BE8}"/>
              </a:ext>
            </a:extLst>
          </p:cNvPr>
          <p:cNvSpPr txBox="1"/>
          <p:nvPr/>
        </p:nvSpPr>
        <p:spPr>
          <a:xfrm>
            <a:off x="7805057" y="2563633"/>
            <a:ext cx="3995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Beginner-</a:t>
            </a:r>
            <a:r>
              <a:rPr lang="de-DE" dirty="0" err="1"/>
              <a:t>friendly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Lightweight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82670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38873-CBB0-C987-6FD0-AFF943F1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5" y="0"/>
            <a:ext cx="10515600" cy="1325563"/>
          </a:xfrm>
        </p:spPr>
        <p:txBody>
          <a:bodyPr/>
          <a:lstStyle/>
          <a:p>
            <a:r>
              <a:rPr lang="de-DE" dirty="0"/>
              <a:t>Building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RAG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5" name="Inhaltsplatzhalter 4" descr="Ein Bild, das Text, Screenshot, Kleidung, Animation enthält.&#10;&#10;KI-generierte Inhalte können fehlerhaft sein.">
            <a:extLst>
              <a:ext uri="{FF2B5EF4-FFF2-40B4-BE49-F238E27FC236}">
                <a16:creationId xmlns:a16="http://schemas.microsoft.com/office/drawing/2014/main" id="{FB3A89CA-9677-79FE-BA59-C8915FC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2014992"/>
            <a:ext cx="6324600" cy="42164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764D1B2-CE51-9297-B8D9-19F1C6FEE359}"/>
              </a:ext>
            </a:extLst>
          </p:cNvPr>
          <p:cNvSpPr txBox="1"/>
          <p:nvPr/>
        </p:nvSpPr>
        <p:spPr>
          <a:xfrm>
            <a:off x="97972" y="1690688"/>
            <a:ext cx="54863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Task</a:t>
            </a:r>
          </a:p>
          <a:p>
            <a:pPr algn="just"/>
            <a:r>
              <a:rPr lang="de-DE" dirty="0"/>
              <a:t>Dr. </a:t>
            </a:r>
            <a:r>
              <a:rPr lang="de-DE" dirty="0" err="1"/>
              <a:t>Cardia</a:t>
            </a:r>
            <a:r>
              <a:rPr lang="de-DE" dirty="0"/>
              <a:t>, a </a:t>
            </a:r>
            <a:r>
              <a:rPr lang="de-DE" dirty="0" err="1"/>
              <a:t>brilliant</a:t>
            </a:r>
            <a:r>
              <a:rPr lang="de-DE" dirty="0"/>
              <a:t> but </a:t>
            </a:r>
            <a:r>
              <a:rPr lang="de-DE" dirty="0" err="1"/>
              <a:t>overwhelmed</a:t>
            </a:r>
            <a:r>
              <a:rPr lang="de-DE" dirty="0"/>
              <a:t> </a:t>
            </a:r>
            <a:r>
              <a:rPr lang="de-DE" dirty="0" err="1"/>
              <a:t>cardiologist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patient</a:t>
            </a:r>
            <a:r>
              <a:rPr lang="de-DE" dirty="0"/>
              <a:t> with </a:t>
            </a:r>
            <a:r>
              <a:rPr lang="de-DE" dirty="0" err="1"/>
              <a:t>troubling</a:t>
            </a:r>
            <a:r>
              <a:rPr lang="de-DE" dirty="0"/>
              <a:t> </a:t>
            </a:r>
            <a:r>
              <a:rPr lang="de-DE" dirty="0" err="1"/>
              <a:t>symptoms</a:t>
            </a:r>
            <a:r>
              <a:rPr lang="de-DE" dirty="0"/>
              <a:t>: </a:t>
            </a:r>
            <a:r>
              <a:rPr lang="de-DE" dirty="0" err="1"/>
              <a:t>fatigue</a:t>
            </a:r>
            <a:r>
              <a:rPr lang="de-DE" dirty="0"/>
              <a:t>, </a:t>
            </a:r>
            <a:r>
              <a:rPr lang="de-DE" dirty="0" err="1"/>
              <a:t>chest</a:t>
            </a:r>
            <a:r>
              <a:rPr lang="de-DE" dirty="0"/>
              <a:t> </a:t>
            </a:r>
            <a:r>
              <a:rPr lang="de-DE" dirty="0" err="1"/>
              <a:t>pain</a:t>
            </a:r>
            <a:r>
              <a:rPr lang="de-DE" dirty="0"/>
              <a:t>, </a:t>
            </a:r>
            <a:r>
              <a:rPr lang="de-DE" dirty="0" err="1"/>
              <a:t>shortness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breath</a:t>
            </a:r>
            <a:r>
              <a:rPr lang="de-DE" dirty="0"/>
              <a:t>. His </a:t>
            </a:r>
            <a:r>
              <a:rPr lang="de-DE" dirty="0" err="1"/>
              <a:t>vitals</a:t>
            </a:r>
            <a:r>
              <a:rPr lang="de-DE" dirty="0"/>
              <a:t> and lab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confusing</a:t>
            </a:r>
            <a:r>
              <a:rPr lang="de-DE" dirty="0"/>
              <a:t>. The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 err="1"/>
              <a:t>heart</a:t>
            </a:r>
            <a:r>
              <a:rPr lang="de-DE" b="1" dirty="0"/>
              <a:t> </a:t>
            </a:r>
            <a:r>
              <a:rPr lang="de-DE" b="1" dirty="0" err="1"/>
              <a:t>failure</a:t>
            </a:r>
            <a:r>
              <a:rPr lang="de-DE" dirty="0"/>
              <a:t> </a:t>
            </a:r>
            <a:r>
              <a:rPr lang="de-DE" dirty="0" err="1"/>
              <a:t>looms</a:t>
            </a:r>
            <a:r>
              <a:rPr lang="de-DE" dirty="0"/>
              <a:t>, but Dr. </a:t>
            </a:r>
            <a:r>
              <a:rPr lang="de-DE" dirty="0" err="1"/>
              <a:t>Cardia</a:t>
            </a:r>
            <a:r>
              <a:rPr lang="de-DE" dirty="0"/>
              <a:t> </a:t>
            </a:r>
            <a:r>
              <a:rPr lang="de-DE" dirty="0" err="1"/>
              <a:t>isn’t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patient’s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—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says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predictors</a:t>
            </a:r>
            <a:r>
              <a:rPr lang="de-DE" dirty="0"/>
              <a:t> and </a:t>
            </a:r>
            <a:r>
              <a:rPr lang="de-DE" dirty="0" err="1"/>
              <a:t>outcomes</a:t>
            </a:r>
            <a:r>
              <a:rPr lang="de-DE" dirty="0"/>
              <a:t>. </a:t>
            </a:r>
          </a:p>
          <a:p>
            <a:pPr algn="just"/>
            <a:endParaRPr lang="de-DE" dirty="0"/>
          </a:p>
          <a:p>
            <a:pPr algn="just"/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b="1" dirty="0" err="1"/>
              <a:t>scientific</a:t>
            </a:r>
            <a:r>
              <a:rPr lang="de-DE" b="1" dirty="0"/>
              <a:t> </a:t>
            </a:r>
            <a:r>
              <a:rPr lang="de-DE" b="1" dirty="0" err="1"/>
              <a:t>article</a:t>
            </a:r>
            <a:r>
              <a:rPr lang="de-DE" b="1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heart</a:t>
            </a:r>
            <a:r>
              <a:rPr lang="de-DE" dirty="0"/>
              <a:t> </a:t>
            </a:r>
            <a:r>
              <a:rPr lang="de-DE" dirty="0" err="1"/>
              <a:t>failure</a:t>
            </a:r>
            <a:r>
              <a:rPr lang="de-DE" dirty="0"/>
              <a:t> but 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article</a:t>
            </a:r>
            <a:r>
              <a:rPr lang="de-DE" dirty="0"/>
              <a:t>.</a:t>
            </a:r>
          </a:p>
          <a:p>
            <a:pPr algn="just"/>
            <a:endParaRPr lang="de-DE" dirty="0"/>
          </a:p>
          <a:p>
            <a:pPr algn="just"/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asks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with a </a:t>
            </a:r>
            <a:r>
              <a:rPr lang="de-DE" b="1" dirty="0"/>
              <a:t>RAG </a:t>
            </a:r>
            <a:r>
              <a:rPr lang="de-DE" b="1" dirty="0" err="1"/>
              <a:t>agent</a:t>
            </a:r>
            <a:r>
              <a:rPr lang="de-DE" b="1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and </a:t>
            </a:r>
            <a:r>
              <a:rPr lang="de-DE" dirty="0" err="1"/>
              <a:t>accurately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information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article</a:t>
            </a:r>
            <a:r>
              <a:rPr lang="de-DE" dirty="0"/>
              <a:t> and provide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737A1-500F-90F2-7761-7A8AF743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16"/>
            <a:ext cx="10515600" cy="1049553"/>
          </a:xfrm>
        </p:spPr>
        <p:txBody>
          <a:bodyPr/>
          <a:lstStyle/>
          <a:p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6" name="Grafik 5" descr="Ein Bild, das Text, Zeitung, draußen, Baum enthält.&#10;&#10;KI-generierte Inhalte können fehlerhaft sein.">
            <a:extLst>
              <a:ext uri="{FF2B5EF4-FFF2-40B4-BE49-F238E27FC236}">
                <a16:creationId xmlns:a16="http://schemas.microsoft.com/office/drawing/2014/main" id="{1F977D46-65C4-EE11-26A7-C00059D2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87" y="1387928"/>
            <a:ext cx="3646714" cy="54700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858E10E-77F9-CD67-85F5-D7CB5754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3100"/>
            <a:ext cx="6311900" cy="1104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6A3A98A-B36E-BC53-A1FD-650501F0D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234"/>
            <a:ext cx="6009601" cy="3973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ED40F4D-4164-C5C7-A7F1-E9170BBBF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7637"/>
            <a:ext cx="5956300" cy="457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154045-53C1-4DB6-5FE5-EF6E36BA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32073"/>
            <a:ext cx="6096000" cy="194844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C1A08C-4027-EF99-BB5A-DFD6022C2429}"/>
              </a:ext>
            </a:extLst>
          </p:cNvPr>
          <p:cNvSpPr txBox="1"/>
          <p:nvPr/>
        </p:nvSpPr>
        <p:spPr>
          <a:xfrm>
            <a:off x="0" y="1065150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Setting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environment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7BC49EF-AD11-E20C-328C-F380956B18CF}"/>
              </a:ext>
            </a:extLst>
          </p:cNvPr>
          <p:cNvSpPr txBox="1"/>
          <p:nvPr/>
        </p:nvSpPr>
        <p:spPr>
          <a:xfrm>
            <a:off x="0" y="1950695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Install</a:t>
            </a:r>
            <a:r>
              <a:rPr lang="de-DE" b="1" dirty="0"/>
              <a:t> </a:t>
            </a:r>
            <a:r>
              <a:rPr lang="de-DE" b="1" dirty="0" err="1"/>
              <a:t>dependencies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BDF078-301B-BE1C-1A21-299610263E3C}"/>
              </a:ext>
            </a:extLst>
          </p:cNvPr>
          <p:cNvSpPr txBox="1"/>
          <p:nvPr/>
        </p:nvSpPr>
        <p:spPr>
          <a:xfrm>
            <a:off x="0" y="2934190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Set </a:t>
            </a:r>
            <a:r>
              <a:rPr lang="de-DE" b="1" dirty="0" err="1"/>
              <a:t>up</a:t>
            </a:r>
            <a:r>
              <a:rPr lang="de-DE" b="1" dirty="0"/>
              <a:t> Azure OpenAI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125257-89CC-7FB5-C6D5-38327E8B5ACC}"/>
              </a:ext>
            </a:extLst>
          </p:cNvPr>
          <p:cNvSpPr txBox="1"/>
          <p:nvPr/>
        </p:nvSpPr>
        <p:spPr>
          <a:xfrm>
            <a:off x="0" y="5383767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4. Test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92513BA-9493-4AA8-FABF-94BA19179FC2}"/>
              </a:ext>
            </a:extLst>
          </p:cNvPr>
          <p:cNvSpPr/>
          <p:nvPr/>
        </p:nvSpPr>
        <p:spPr>
          <a:xfrm>
            <a:off x="674914" y="4299857"/>
            <a:ext cx="5421086" cy="337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55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Macintosh PowerPoint</Application>
  <PresentationFormat>Breitbild</PresentationFormat>
  <Paragraphs>39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What is Retrieval Augmented Generation (RAG)?</vt:lpstr>
      <vt:lpstr>Word embeddings and vector space</vt:lpstr>
      <vt:lpstr>Applications of RAG</vt:lpstr>
      <vt:lpstr>Frameworks for LLMs, RAG and Agentic AI</vt:lpstr>
      <vt:lpstr>Building our first RAG app</vt:lpstr>
      <vt:lpstr>Setting up the Python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Wolber, Jonas Chanrithy</dc:creator>
  <cp:lastModifiedBy>Wolber, Jonas Chanrithy</cp:lastModifiedBy>
  <cp:revision>16</cp:revision>
  <dcterms:created xsi:type="dcterms:W3CDTF">2025-05-30T13:06:12Z</dcterms:created>
  <dcterms:modified xsi:type="dcterms:W3CDTF">2025-05-31T10:15:10Z</dcterms:modified>
</cp:coreProperties>
</file>